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7"/>
  </p:notesMasterIdLst>
  <p:sldIdLst>
    <p:sldId id="261" r:id="rId5"/>
    <p:sldId id="263" r:id="rId6"/>
  </p:sldIdLst>
  <p:sldSz cx="9906000" cy="6858000" type="A4"/>
  <p:notesSz cx="7104063" cy="10234613"/>
  <p:embeddedFontLst>
    <p:embeddedFont>
      <p:font typeface="ABeeZee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88A442"/>
    <a:srgbClr val="CAC3DF"/>
    <a:srgbClr val="553F6D"/>
    <a:srgbClr val="D7D1E7"/>
    <a:srgbClr val="99B567"/>
    <a:srgbClr val="335A85"/>
    <a:srgbClr val="FFFFEF"/>
    <a:srgbClr val="4E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3C761-3AA4-42B9-A30E-90A99E333325}" v="35" dt="2024-01-22T22:36:33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1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40601" y="216132"/>
            <a:ext cx="5551307" cy="415636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0"/>
            <a:ext cx="9806122" cy="65584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37853" y="6242541"/>
            <a:ext cx="1555380" cy="1321435"/>
            <a:chOff x="-737853" y="6242541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37853" y="6242541"/>
              <a:ext cx="1555380" cy="1321435"/>
            </a:xfrm>
            <a:prstGeom prst="arc">
              <a:avLst>
                <a:gd name="adj1" fmla="val 16252508"/>
                <a:gd name="adj2" fmla="val 20252909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27079" y="6254773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E38AD3-7FAB-0832-D439-0C93A9E1CC2F}"/>
              </a:ext>
            </a:extLst>
          </p:cNvPr>
          <p:cNvSpPr/>
          <p:nvPr userDrawn="1"/>
        </p:nvSpPr>
        <p:spPr>
          <a:xfrm>
            <a:off x="0" y="6276047"/>
            <a:ext cx="176818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3704735" y="6578480"/>
            <a:ext cx="6201266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dirty="0">
                <a:solidFill>
                  <a:srgbClr val="000000"/>
                </a:solidFill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| Year 7 – Spring 2 – Conflict: Non-Fiction and Poetry (Part 2) | Knowledge </a:t>
            </a:r>
            <a:r>
              <a:rPr lang="en-US" sz="1000" b="1" kern="1200" dirty="0" err="1">
                <a:solidFill>
                  <a:srgbClr val="000000"/>
                </a:solidFill>
                <a:effectLst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</a:t>
            </a:r>
            <a:endParaRPr lang="en-GB" sz="1100" b="1" dirty="0">
              <a:effectLst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997A90D-5EB7-7610-5A23-F80E89684337}"/>
              </a:ext>
            </a:extLst>
          </p:cNvPr>
          <p:cNvSpPr txBox="1">
            <a:spLocks/>
          </p:cNvSpPr>
          <p:nvPr/>
        </p:nvSpPr>
        <p:spPr>
          <a:xfrm>
            <a:off x="73404" y="207176"/>
            <a:ext cx="5244219" cy="417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b="1" spc="100" dirty="0"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Conflict: Non-fiction and Poetry (Part 2)</a:t>
            </a:r>
            <a:endParaRPr lang="en-GB" dirty="0">
              <a:effectLst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F6D8423-0A44-87BC-D2BB-624FC32B0795}"/>
              </a:ext>
            </a:extLst>
          </p:cNvPr>
          <p:cNvSpPr/>
          <p:nvPr/>
        </p:nvSpPr>
        <p:spPr>
          <a:xfrm>
            <a:off x="50424" y="719915"/>
            <a:ext cx="1948058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Terminology</a:t>
            </a:r>
            <a:endParaRPr lang="en-GB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9FCB31-606D-AFB2-B11F-026569B2035E}"/>
              </a:ext>
            </a:extLst>
          </p:cNvPr>
          <p:cNvSpPr txBox="1">
            <a:spLocks/>
          </p:cNvSpPr>
          <p:nvPr/>
        </p:nvSpPr>
        <p:spPr>
          <a:xfrm>
            <a:off x="50422" y="1235617"/>
            <a:ext cx="7262061" cy="1360586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GB" sz="12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1B0919-C8AE-D118-C290-BAC7BCACC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02704"/>
              </p:ext>
            </p:extLst>
          </p:nvPr>
        </p:nvGraphicFramePr>
        <p:xfrm>
          <a:off x="727480" y="1028834"/>
          <a:ext cx="9128096" cy="557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49">
                  <a:extLst>
                    <a:ext uri="{9D8B030D-6E8A-4147-A177-3AD203B41FA5}">
                      <a16:colId xmlns:a16="http://schemas.microsoft.com/office/drawing/2014/main" val="217426579"/>
                    </a:ext>
                  </a:extLst>
                </a:gridCol>
                <a:gridCol w="1539710">
                  <a:extLst>
                    <a:ext uri="{9D8B030D-6E8A-4147-A177-3AD203B41FA5}">
                      <a16:colId xmlns:a16="http://schemas.microsoft.com/office/drawing/2014/main" val="1757883862"/>
                    </a:ext>
                  </a:extLst>
                </a:gridCol>
                <a:gridCol w="7168937">
                  <a:extLst>
                    <a:ext uri="{9D8B030D-6E8A-4147-A177-3AD203B41FA5}">
                      <a16:colId xmlns:a16="http://schemas.microsoft.com/office/drawing/2014/main" val="896555121"/>
                    </a:ext>
                  </a:extLst>
                </a:gridCol>
              </a:tblGrid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exclamation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solidFill>
                            <a:schemeClr val="tx1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type of sentence that conveys strong feelings.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71503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rhetorical question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question that is used to make a point, rather than get an answer.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4543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attitude or feelings a writer expresses towards a subject.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52879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mood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literary method used by writers to evoke certain feelings in readers through descriptions.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06457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personification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Giving human feelings or actions to an inanimate object.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76199"/>
                  </a:ext>
                </a:extLst>
              </a:tr>
              <a:tr h="311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comparison in which a person, object or action is used to represent or symbolise another person, object or action.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97263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synonym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word which has the same or nearly the same meaning as another word.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90806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speaker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poetry, the narrative voice or the person speaking in the poem.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15967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stanza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group of lines that form a smaller unit within a poem.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34557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rhyme scheme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pattern according to which rhyming words located at the end of lines are repeated in works poetry.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07198"/>
                  </a:ext>
                </a:extLst>
              </a:tr>
              <a:tr h="3614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anaphora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repetition of the same words at the start of successive sentences or clauses or lines of poetry.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898555"/>
                  </a:ext>
                </a:extLst>
              </a:tr>
              <a:tr h="311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rhythmical structure of a line of poetry: the pattern of syllables (or beats) in the line. The continuation of a sentence or clause across a line break in poetry.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314805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enjambement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continuation of a sentence or clause across a line break in poetry.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546482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caesura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pause that occurs within a line of poetry, usually marked by some form of punctuation.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40127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pronoun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word that you use to refer to someone or something, in place of a noun.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49921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repetition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 single word, or a group of words, is repeated.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86834"/>
                  </a:ext>
                </a:extLst>
              </a:tr>
              <a:tr h="2972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 metaphor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metaphor that unfolds across multiple lines or even paragraphs of a text.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23542"/>
                  </a:ext>
                </a:extLst>
              </a:tr>
              <a:tr h="311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symbolism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 writer takes an action, object, place, person, animal or word and gives it a more metaphorical meaning.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2602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912412-1CB3-A104-0B3E-DCA2598DDEFC}"/>
              </a:ext>
            </a:extLst>
          </p:cNvPr>
          <p:cNvGrpSpPr/>
          <p:nvPr/>
        </p:nvGrpSpPr>
        <p:grpSpPr>
          <a:xfrm>
            <a:off x="-737853" y="6242541"/>
            <a:ext cx="1555380" cy="1321435"/>
            <a:chOff x="-737853" y="6242541"/>
            <a:chExt cx="1555380" cy="1321435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72E683A-C71E-E614-4625-4182973841C3}"/>
                </a:ext>
              </a:extLst>
            </p:cNvPr>
            <p:cNvSpPr/>
            <p:nvPr userDrawn="1"/>
          </p:nvSpPr>
          <p:spPr>
            <a:xfrm>
              <a:off x="-737853" y="6242541"/>
              <a:ext cx="1555380" cy="1321435"/>
            </a:xfrm>
            <a:prstGeom prst="arc">
              <a:avLst>
                <a:gd name="adj1" fmla="val 16252508"/>
                <a:gd name="adj2" fmla="val 20252909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21EDC-68EB-3BE2-FABE-4F6E0ABA6214}"/>
                </a:ext>
              </a:extLst>
            </p:cNvPr>
            <p:cNvSpPr/>
            <p:nvPr userDrawn="1"/>
          </p:nvSpPr>
          <p:spPr>
            <a:xfrm>
              <a:off x="27079" y="6254773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3CF0B-CB1A-DCD2-A0EB-7D6229A82B4E}"/>
              </a:ext>
            </a:extLst>
          </p:cNvPr>
          <p:cNvSpPr/>
          <p:nvPr/>
        </p:nvSpPr>
        <p:spPr>
          <a:xfrm>
            <a:off x="0" y="6276047"/>
            <a:ext cx="176818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FA9B94-F69F-D068-4643-B7FFD8AE97F1}"/>
              </a:ext>
            </a:extLst>
          </p:cNvPr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3827283" y="6578480"/>
            <a:ext cx="6078718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dirty="0">
                <a:solidFill>
                  <a:srgbClr val="000000"/>
                </a:solidFill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| Year 7 – </a:t>
            </a:r>
            <a:r>
              <a:rPr lang="en-US" sz="1000" b="1" dirty="0">
                <a:solidFill>
                  <a:srgbClr val="000000"/>
                </a:solidFill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Spring 2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Conflict: Non-Fiction and Poetry (Part 2) | Knowledge </a:t>
            </a:r>
            <a:r>
              <a:rPr lang="en-US" sz="1000" b="1" kern="1200" dirty="0" err="1">
                <a:solidFill>
                  <a:srgbClr val="000000"/>
                </a:solidFill>
                <a:effectLst/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</a:t>
            </a:r>
            <a:endParaRPr lang="en-GB" sz="1100" b="1" dirty="0">
              <a:effectLst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997A90D-5EB7-7610-5A23-F80E89684337}"/>
              </a:ext>
            </a:extLst>
          </p:cNvPr>
          <p:cNvSpPr txBox="1">
            <a:spLocks/>
          </p:cNvSpPr>
          <p:nvPr/>
        </p:nvSpPr>
        <p:spPr>
          <a:xfrm>
            <a:off x="73404" y="207176"/>
            <a:ext cx="5244219" cy="417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b="1" spc="100" dirty="0">
                <a:latin typeface="ABeeZe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Conflict: Non-fiction and Poetry (Part 2)</a:t>
            </a:r>
            <a:endParaRPr lang="en-GB" dirty="0">
              <a:effectLst/>
              <a:latin typeface="ABeeZe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9FCB31-606D-AFB2-B11F-026569B2035E}"/>
              </a:ext>
            </a:extLst>
          </p:cNvPr>
          <p:cNvSpPr txBox="1">
            <a:spLocks/>
          </p:cNvSpPr>
          <p:nvPr/>
        </p:nvSpPr>
        <p:spPr>
          <a:xfrm>
            <a:off x="50422" y="1235617"/>
            <a:ext cx="7262061" cy="1360586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GB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912412-1CB3-A104-0B3E-DCA2598DDEFC}"/>
              </a:ext>
            </a:extLst>
          </p:cNvPr>
          <p:cNvGrpSpPr/>
          <p:nvPr/>
        </p:nvGrpSpPr>
        <p:grpSpPr>
          <a:xfrm>
            <a:off x="-737853" y="6242541"/>
            <a:ext cx="1555380" cy="1321435"/>
            <a:chOff x="-737853" y="6242541"/>
            <a:chExt cx="1555380" cy="1321435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72E683A-C71E-E614-4625-4182973841C3}"/>
                </a:ext>
              </a:extLst>
            </p:cNvPr>
            <p:cNvSpPr/>
            <p:nvPr userDrawn="1"/>
          </p:nvSpPr>
          <p:spPr>
            <a:xfrm>
              <a:off x="-737853" y="6242541"/>
              <a:ext cx="1555380" cy="1321435"/>
            </a:xfrm>
            <a:prstGeom prst="arc">
              <a:avLst>
                <a:gd name="adj1" fmla="val 16252508"/>
                <a:gd name="adj2" fmla="val 20252909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721EDC-68EB-3BE2-FABE-4F6E0ABA6214}"/>
                </a:ext>
              </a:extLst>
            </p:cNvPr>
            <p:cNvSpPr/>
            <p:nvPr userDrawn="1"/>
          </p:nvSpPr>
          <p:spPr>
            <a:xfrm>
              <a:off x="27079" y="6254773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3CF0B-CB1A-DCD2-A0EB-7D6229A82B4E}"/>
              </a:ext>
            </a:extLst>
          </p:cNvPr>
          <p:cNvSpPr/>
          <p:nvPr/>
        </p:nvSpPr>
        <p:spPr>
          <a:xfrm>
            <a:off x="0" y="6276047"/>
            <a:ext cx="176818" cy="53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FA9B94-F69F-D068-4643-B7FFD8AE97F1}"/>
              </a:ext>
            </a:extLst>
          </p:cNvPr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EA5D6966-7E62-3CAA-3885-8EA4B1A525BF}"/>
              </a:ext>
            </a:extLst>
          </p:cNvPr>
          <p:cNvSpPr/>
          <p:nvPr/>
        </p:nvSpPr>
        <p:spPr>
          <a:xfrm>
            <a:off x="60128" y="698315"/>
            <a:ext cx="2202304" cy="308918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Vocabulary</a:t>
            </a:r>
            <a:endParaRPr lang="en-GB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AF94649-EFA4-43BD-17BB-B84571636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57125"/>
              </p:ext>
            </p:extLst>
          </p:nvPr>
        </p:nvGraphicFramePr>
        <p:xfrm>
          <a:off x="231560" y="1144626"/>
          <a:ext cx="9401229" cy="504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17426579"/>
                    </a:ext>
                  </a:extLst>
                </a:gridCol>
                <a:gridCol w="1397715">
                  <a:extLst>
                    <a:ext uri="{9D8B030D-6E8A-4147-A177-3AD203B41FA5}">
                      <a16:colId xmlns:a16="http://schemas.microsoft.com/office/drawing/2014/main" val="1757883862"/>
                    </a:ext>
                  </a:extLst>
                </a:gridCol>
                <a:gridCol w="7571514">
                  <a:extLst>
                    <a:ext uri="{9D8B030D-6E8A-4147-A177-3AD203B41FA5}">
                      <a16:colId xmlns:a16="http://schemas.microsoft.com/office/drawing/2014/main" val="896555121"/>
                    </a:ext>
                  </a:extLst>
                </a:gridCol>
              </a:tblGrid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A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perspective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solidFill>
                            <a:schemeClr val="tx1"/>
                          </a:solidFill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of looking at or thinking about something, especially influenced by your beliefs or experiences.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71503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B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who has been forced to flee his or her home because of war, violence or persecution.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4543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C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place that protects from danger or difficulty.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52879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D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displacement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force out of a home territory or particular place.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06457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patriotism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 for your country and loyalty towards it.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288754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F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enlist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someone joins the military.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61823"/>
                  </a:ext>
                </a:extLst>
              </a:tr>
              <a:tr h="40156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G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commemorate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honour or remember a person or event, or object through a ceremony, monument, or other means of recognition.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98908"/>
                  </a:ext>
                </a:extLst>
              </a:tr>
              <a:tr h="40156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remembrance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do something in remembrance of someone who has died, you show you remember them and respect them.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56147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colonialism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practice by which one country controls people or areas in another country, often by establishing colonies.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62779"/>
                  </a:ext>
                </a:extLst>
              </a:tr>
              <a:tr h="40156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J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British Empire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collection of colonies controlled by the United Kingdom from the sixteenth century to the mid-twentieth century.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14782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sacrifice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act of giving up something of great value to show loyalty or deep affection.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9159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feeling of sadness when someone or something you like is taken away from you.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246588"/>
                  </a:ext>
                </a:extLst>
              </a:tr>
              <a:tr h="383909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BeeZee" panose="020B0604020202020204" charset="0"/>
                        </a:rPr>
                        <a:t>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GB" sz="1200" b="1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ambiguous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BeeZee" panose="020B060402020202020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dirty="0">
                          <a:effectLst/>
                          <a:latin typeface="ABeeZee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Something that is unclear or it can be understood in more than one way.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52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006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108000" tIns="0" rIns="108000" bIns="0" anchor="t"/>
      <a:lstStyle>
        <a:defPPr algn="ctr">
          <a:lnSpc>
            <a:spcPct val="100000"/>
          </a:lnSpc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71AC5934984596652C01BEA8936A" ma:contentTypeVersion="17" ma:contentTypeDescription="Create a new document." ma:contentTypeScope="" ma:versionID="d9f8f79f2c777e84c599a42b416d74fd">
  <xsd:schema xmlns:xsd="http://www.w3.org/2001/XMLSchema" xmlns:xs="http://www.w3.org/2001/XMLSchema" xmlns:p="http://schemas.microsoft.com/office/2006/metadata/properties" xmlns:ns2="18999902-e0e1-46b9-8069-9040d1208bed" xmlns:ns3="936c6605-b322-41ae-92d4-b4baec53c1b0" targetNamespace="http://schemas.microsoft.com/office/2006/metadata/properties" ma:root="true" ma:fieldsID="5b1cacf470131f2553bb6c142ec2b233" ns2:_="" ns3:_="">
    <xsd:import namespace="18999902-e0e1-46b9-8069-9040d1208bed"/>
    <xsd:import namespace="936c6605-b322-41ae-92d4-b4baec53c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9902-e0e1-46b9-8069-9040d1208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a08bdaf-0691-4238-9328-b63d458f0b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c6605-b322-41ae-92d4-b4baec53c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659fdb-c6cf-4a2b-9a69-1ace91dbd847}" ma:internalName="TaxCatchAll" ma:showField="CatchAllData" ma:web="936c6605-b322-41ae-92d4-b4baec53c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c6605-b322-41ae-92d4-b4baec53c1b0" xsi:nil="true"/>
    <lcf76f155ced4ddcb4097134ff3c332f xmlns="18999902-e0e1-46b9-8069-9040d1208b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461798-6AC8-48D0-B360-A6431A8FE1D0}"/>
</file>

<file path=customXml/itemProps2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84283a62-dbf0-4bf3-9286-04d2ea05a3ac"/>
    <ds:schemaRef ds:uri="http://purl.org/dc/terms/"/>
    <ds:schemaRef ds:uri="http://purl.org/dc/dcmitype/"/>
    <ds:schemaRef ds:uri="7cdbce52-7c58-4c49-97cb-d953267058b2"/>
    <ds:schemaRef ds:uri="http://schemas.microsoft.com/sharepoint/v3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a4d068aa-090e-4f55-a950-b1b95cea1c6b}" enabled="0" method="" siteId="{a4d068aa-090e-4f55-a950-b1b95cea1c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632</Words>
  <Application>Microsoft Office PowerPoint</Application>
  <PresentationFormat>A4 Paper (210x297 mm)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ABeeZee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Caroline Tustain</cp:lastModifiedBy>
  <cp:revision>17</cp:revision>
  <dcterms:created xsi:type="dcterms:W3CDTF">2021-04-22T13:12:58Z</dcterms:created>
  <dcterms:modified xsi:type="dcterms:W3CDTF">2024-12-18T08:29:37Z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0x010100E7A471AC5934984596652C01BEA8936A</vt:lpwstr>
  </property>
  <property fmtid="{D5CDD505-2E9C-101B-9397-08002B2CF9AE}" pid="3" name="MediaServiceImageTags">
    <vt:lpwstr/>
  </property>
</Properties>
</file>